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86" r:id="rId1"/>
  </p:sldMasterIdLst>
  <p:notesMasterIdLst>
    <p:notesMasterId r:id="rId15"/>
  </p:notesMasterIdLst>
  <p:handoutMasterIdLst>
    <p:handoutMasterId r:id="rId16"/>
  </p:handoutMasterIdLst>
  <p:sldIdLst>
    <p:sldId id="288" r:id="rId2"/>
    <p:sldId id="516" r:id="rId3"/>
    <p:sldId id="522" r:id="rId4"/>
    <p:sldId id="517" r:id="rId5"/>
    <p:sldId id="518" r:id="rId6"/>
    <p:sldId id="521" r:id="rId7"/>
    <p:sldId id="526" r:id="rId8"/>
    <p:sldId id="520" r:id="rId9"/>
    <p:sldId id="519" r:id="rId10"/>
    <p:sldId id="523" r:id="rId11"/>
    <p:sldId id="524" r:id="rId12"/>
    <p:sldId id="525" r:id="rId13"/>
    <p:sldId id="506" r:id="rId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776" userDrawn="1">
          <p15:clr>
            <a:srgbClr val="A4A3A4"/>
          </p15:clr>
        </p15:guide>
        <p15:guide id="3" orient="horz" pos="4319" userDrawn="1">
          <p15:clr>
            <a:srgbClr val="A4A3A4"/>
          </p15:clr>
        </p15:guide>
        <p15:guide id="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2" clrIdx="3">
    <p:extLst/>
  </p:cmAuthor>
  <p:cmAuthor id="5" name="Patrick Quinn" initials="" lastIdx="3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3" autoAdjust="0"/>
    <p:restoredTop sz="93260" autoAdjust="0"/>
  </p:normalViewPr>
  <p:slideViewPr>
    <p:cSldViewPr>
      <p:cViewPr>
        <p:scale>
          <a:sx n="100" d="100"/>
          <a:sy n="100" d="100"/>
        </p:scale>
        <p:origin x="448" y="216"/>
      </p:cViewPr>
      <p:guideLst>
        <p:guide orient="horz" pos="2160"/>
        <p:guide pos="3776"/>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54" d="100"/>
          <a:sy n="54" d="100"/>
        </p:scale>
        <p:origin x="-35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7/17/17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7/17/17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0</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377825"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1</a:t>
            </a:fld>
            <a:endParaRPr lang="en-US" altLang="en-US"/>
          </a:p>
        </p:txBody>
      </p:sp>
    </p:spTree>
    <p:extLst>
      <p:ext uri="{BB962C8B-B14F-4D97-AF65-F5344CB8AC3E}">
        <p14:creationId xmlns:p14="http://schemas.microsoft.com/office/powerpoint/2010/main" val="193133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 was not trained in many of the basic concepts and styles of programming. So while for some of you this may be more technical than you are used to, others here are looking at the code like</a:t>
            </a:r>
            <a:r>
              <a:rPr lang="mr-IN"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7</a:t>
            </a:fld>
            <a:endParaRPr lang="en-US" altLang="en-US"/>
          </a:p>
        </p:txBody>
      </p:sp>
    </p:spTree>
    <p:extLst>
      <p:ext uri="{BB962C8B-B14F-4D97-AF65-F5344CB8AC3E}">
        <p14:creationId xmlns:p14="http://schemas.microsoft.com/office/powerpoint/2010/main" val="699284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0" name="Rectangle 2050"/>
          <p:cNvSpPr>
            <a:spLocks noGrp="1" noChangeArrowheads="1"/>
          </p:cNvSpPr>
          <p:nvPr>
            <p:ph type="ctrTitle"/>
          </p:nvPr>
        </p:nvSpPr>
        <p:spPr>
          <a:xfrm>
            <a:off x="914400" y="2209800"/>
            <a:ext cx="103632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625600" y="4419600"/>
            <a:ext cx="85344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406400" y="6629400"/>
            <a:ext cx="2336800" cy="228600"/>
          </a:xfrm>
        </p:spPr>
        <p:txBody>
          <a:bodyPr/>
          <a:lstStyle>
            <a:lvl1pPr>
              <a:defRPr/>
            </a:lvl1pPr>
          </a:lstStyle>
          <a:p>
            <a:pPr>
              <a:defRPr/>
            </a:pPr>
            <a:r>
              <a:rPr lang="en-US" smtClean="0"/>
              <a:t>July 27, 2017</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en-US" smtClean="0"/>
              <a:t>Metadata Improvement Lab MILE2</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20800" y="2819400"/>
            <a:ext cx="93472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484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508000" y="990600"/>
            <a:ext cx="11277600" cy="5486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12192000" cy="7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52401"/>
            <a:ext cx="1117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524000" y="152400"/>
            <a:ext cx="9347200" cy="533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406400" y="6629400"/>
            <a:ext cx="2235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smtClean="0"/>
              <a:t>July 27, 2017</a:t>
            </a:r>
            <a:endParaRPr lang="en-US" dirty="0"/>
          </a:p>
        </p:txBody>
      </p:sp>
      <p:sp>
        <p:nvSpPr>
          <p:cNvPr id="36894" name="Rectangle 1054"/>
          <p:cNvSpPr>
            <a:spLocks noGrp="1" noChangeArrowheads="1"/>
          </p:cNvSpPr>
          <p:nvPr>
            <p:ph type="ftr" sz="quarter" idx="3"/>
          </p:nvPr>
        </p:nvSpPr>
        <p:spPr bwMode="auto">
          <a:xfrm>
            <a:off x="3048000" y="6629400"/>
            <a:ext cx="5283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en-US" smtClean="0"/>
              <a:t>Metadata Improvement Lab MILE2</a:t>
            </a:r>
            <a:endParaRPr lang="en-US"/>
          </a:p>
        </p:txBody>
      </p:sp>
      <p:sp>
        <p:nvSpPr>
          <p:cNvPr id="36895" name="Rectangle 1055"/>
          <p:cNvSpPr>
            <a:spLocks noGrp="1" noChangeArrowheads="1"/>
          </p:cNvSpPr>
          <p:nvPr>
            <p:ph type="sldNum" sz="quarter" idx="4"/>
          </p:nvPr>
        </p:nvSpPr>
        <p:spPr bwMode="auto">
          <a:xfrm>
            <a:off x="9042400" y="6629400"/>
            <a:ext cx="101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github.com/scgordon/MILE2/wik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1676400" y="2354263"/>
            <a:ext cx="8686800" cy="531812"/>
          </a:xfrm>
        </p:spPr>
        <p:txBody>
          <a:bodyPr/>
          <a:lstStyle/>
          <a:p>
            <a:pPr eaLnBrk="1" hangingPunct="1"/>
            <a:r>
              <a:rPr lang="en-US" altLang="en-US" sz="3200" b="1" dirty="0">
                <a:ea typeface="ＭＳ Ｐゴシック" charset="-128"/>
              </a:rPr>
              <a:t>Second Metadata Improvement Lab at ESIP:</a:t>
            </a:r>
            <a:br>
              <a:rPr lang="en-US" altLang="en-US" sz="3200" b="1" dirty="0">
                <a:ea typeface="ＭＳ Ｐゴシック" charset="-128"/>
              </a:rPr>
            </a:br>
            <a:r>
              <a:rPr lang="en-US" altLang="en-US" sz="3200" b="1" dirty="0">
                <a:ea typeface="ＭＳ Ｐゴシック" charset="-128"/>
              </a:rPr>
              <a:t> </a:t>
            </a:r>
            <a:r>
              <a:rPr lang="en-US" altLang="en-US" sz="2000" b="1" dirty="0">
                <a:ea typeface="ＭＳ Ｐゴシック" charset="-128"/>
              </a:rPr>
              <a:t>Leveraging </a:t>
            </a:r>
            <a:r>
              <a:rPr lang="en-US" altLang="en-US" sz="2000" b="1" dirty="0" err="1">
                <a:ea typeface="ＭＳ Ｐゴシック" charset="-128"/>
              </a:rPr>
              <a:t>Jupyter</a:t>
            </a:r>
            <a:r>
              <a:rPr lang="en-US" altLang="en-US" sz="2000" b="1" dirty="0">
                <a:ea typeface="ＭＳ Ｐゴシック" charset="-128"/>
              </a:rPr>
              <a:t> in Anaconda and Web Services for user initiated metadata evaluation </a:t>
            </a:r>
            <a:endParaRPr lang="en-US" altLang="en-US" sz="2000" dirty="0">
              <a:ea typeface="ＭＳ Ｐゴシック" charset="-128"/>
            </a:endParaRPr>
          </a:p>
        </p:txBody>
      </p:sp>
      <p:sp>
        <p:nvSpPr>
          <p:cNvPr id="11266" name="Rectangle 3"/>
          <p:cNvSpPr>
            <a:spLocks noGrp="1" noChangeArrowheads="1"/>
          </p:cNvSpPr>
          <p:nvPr>
            <p:ph type="subTitle" idx="1"/>
          </p:nvPr>
        </p:nvSpPr>
        <p:spPr>
          <a:xfrm>
            <a:off x="2819400" y="3962400"/>
            <a:ext cx="6400800" cy="2438400"/>
          </a:xfrm>
        </p:spPr>
        <p:txBody>
          <a:bodyPr/>
          <a:lstStyle/>
          <a:p>
            <a:pPr eaLnBrk="1" hangingPunct="1"/>
            <a:r>
              <a:rPr lang="en-US" altLang="en-US" sz="2200" dirty="0">
                <a:ea typeface="ＭＳ Ｐゴシック" charset="-128"/>
              </a:rPr>
              <a:t>Sean Gordon</a:t>
            </a:r>
          </a:p>
          <a:p>
            <a:pPr eaLnBrk="1" hangingPunct="1"/>
            <a:endParaRPr lang="en-US" altLang="en-US" sz="2200" dirty="0">
              <a:ea typeface="ＭＳ Ｐゴシック" charset="-128"/>
            </a:endParaRPr>
          </a:p>
          <a:p>
            <a:pPr eaLnBrk="1" hangingPunct="1"/>
            <a:r>
              <a:rPr lang="en-US" altLang="en-US" sz="2200" dirty="0">
                <a:ea typeface="ＭＳ Ｐゴシック" charset="-128"/>
              </a:rPr>
              <a:t>(</a:t>
            </a:r>
            <a:r>
              <a:rPr lang="en-US" altLang="en-US" sz="2200" dirty="0" err="1">
                <a:ea typeface="ＭＳ Ｐゴシック" charset="-128"/>
              </a:rPr>
              <a:t>scgordon@hdfgroup.org</a:t>
            </a:r>
            <a:r>
              <a:rPr lang="en-US" altLang="en-US" sz="2200" dirty="0">
                <a:ea typeface="ＭＳ Ｐゴシック" charset="-128"/>
              </a:rPr>
              <a:t>)</a:t>
            </a:r>
          </a:p>
          <a:p>
            <a:pPr eaLnBrk="1" hangingPunct="1"/>
            <a:r>
              <a:rPr lang="en-US" altLang="en-US" sz="2200" dirty="0">
                <a:ea typeface="ＭＳ Ｐゴシック" charset="-128"/>
              </a:rPr>
              <a:t>The HDF </a:t>
            </a:r>
            <a:r>
              <a:rPr lang="en-US" altLang="en-US" sz="2200" dirty="0">
                <a:ea typeface="ＭＳ Ｐゴシック" charset="-128"/>
              </a:rPr>
              <a:t>Group</a:t>
            </a:r>
          </a:p>
        </p:txBody>
      </p:sp>
      <p:sp>
        <p:nvSpPr>
          <p:cNvPr id="11267" name="Slide Number Placeholder 17"/>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0</a:t>
            </a:fld>
            <a:endParaRPr lang="en-US" altLang="en-US" sz="1200">
              <a:solidFill>
                <a:schemeClr val="bg1"/>
              </a:solidFill>
            </a:endParaRPr>
          </a:p>
        </p:txBody>
      </p:sp>
      <p:sp>
        <p:nvSpPr>
          <p:cNvPr id="2" name="Date Placeholder 1"/>
          <p:cNvSpPr>
            <a:spLocks noGrp="1"/>
          </p:cNvSpPr>
          <p:nvPr>
            <p:ph type="dt" sz="half" idx="10"/>
          </p:nvPr>
        </p:nvSpPr>
        <p:spPr/>
        <p:txBody>
          <a:bodyPr/>
          <a:lstStyle/>
          <a:p>
            <a:pPr>
              <a:defRPr/>
            </a:pPr>
            <a:r>
              <a:rPr lang="en-US" smtClean="0"/>
              <a:t>July 27, 2017</a:t>
            </a:r>
            <a:endParaRPr lang="en-US" dirty="0"/>
          </a:p>
        </p:txBody>
      </p:sp>
      <p:sp>
        <p:nvSpPr>
          <p:cNvPr id="3" name="Footer Placeholder 2"/>
          <p:cNvSpPr>
            <a:spLocks noGrp="1"/>
          </p:cNvSpPr>
          <p:nvPr>
            <p:ph type="ftr" sz="quarter" idx="11"/>
          </p:nvPr>
        </p:nvSpPr>
        <p:spPr/>
        <p:txBody>
          <a:bodyPr/>
          <a:lstStyle/>
          <a:p>
            <a:pPr>
              <a:defRPr/>
            </a:pPr>
            <a:r>
              <a:rPr lang="en-US" smtClean="0"/>
              <a:t>Metadata Improvement Lab MILE2</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94" b="9229"/>
          <a:stretch/>
        </p:blipFill>
        <p:spPr>
          <a:xfrm>
            <a:off x="0" y="0"/>
            <a:ext cx="4064000" cy="6858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get along little doggies</a:t>
            </a:r>
            <a:endParaRPr lang="en-US" dirty="0"/>
          </a:p>
        </p:txBody>
      </p:sp>
      <p:sp>
        <p:nvSpPr>
          <p:cNvPr id="3" name="Text Placeholder 2"/>
          <p:cNvSpPr>
            <a:spLocks noGrp="1"/>
          </p:cNvSpPr>
          <p:nvPr>
            <p:ph type="body" idx="1"/>
          </p:nvPr>
        </p:nvSpPr>
        <p:spPr/>
        <p:txBody>
          <a:bodyPr/>
          <a:lstStyle/>
          <a:p>
            <a:r>
              <a:rPr lang="en-US" smtClean="0"/>
              <a:t>Notebook controls</a:t>
            </a:r>
            <a:endParaRPr lang="en-US"/>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9</a:t>
            </a:fld>
            <a:endParaRPr lang="en-US" altLang="en-US"/>
          </a:p>
        </p:txBody>
      </p:sp>
    </p:spTree>
    <p:extLst>
      <p:ext uri="{BB962C8B-B14F-4D97-AF65-F5344CB8AC3E}">
        <p14:creationId xmlns:p14="http://schemas.microsoft.com/office/powerpoint/2010/main" val="1108979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10</a:t>
            </a:fld>
            <a:endParaRPr lang="en-US" altLang="en-US"/>
          </a:p>
        </p:txBody>
      </p:sp>
    </p:spTree>
    <p:extLst>
      <p:ext uri="{BB962C8B-B14F-4D97-AF65-F5344CB8AC3E}">
        <p14:creationId xmlns:p14="http://schemas.microsoft.com/office/powerpoint/2010/main" val="615144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Analysis you can try today</a:t>
            </a:r>
            <a:endParaRPr lang="en-US" dirty="0"/>
          </a:p>
        </p:txBody>
      </p:sp>
      <p:sp>
        <p:nvSpPr>
          <p:cNvPr id="3" name="Text Placeholder 2"/>
          <p:cNvSpPr>
            <a:spLocks noGrp="1"/>
          </p:cNvSpPr>
          <p:nvPr>
            <p:ph type="body" idx="1"/>
          </p:nvPr>
        </p:nvSpPr>
        <p:spPr>
          <a:xfrm>
            <a:off x="1981200" y="1219201"/>
            <a:ext cx="8229600" cy="4525963"/>
          </a:xfrm>
        </p:spPr>
        <p:txBody>
          <a:bodyPr/>
          <a:lstStyle/>
          <a:p>
            <a:r>
              <a:rPr lang="en-US" dirty="0" smtClean="0"/>
              <a:t>Create Recommendations Analysis Dashboard data</a:t>
            </a:r>
          </a:p>
          <a:p>
            <a:r>
              <a:rPr lang="en-US" dirty="0" smtClean="0"/>
              <a:t>Look at the content of specific concepts and the frequency at which that content value is used throughout the collection to identify opportunities </a:t>
            </a:r>
            <a:r>
              <a:rPr lang="en-US" dirty="0"/>
              <a:t>f</a:t>
            </a:r>
            <a:r>
              <a:rPr lang="en-US" dirty="0" smtClean="0"/>
              <a:t>or</a:t>
            </a:r>
          </a:p>
          <a:p>
            <a:r>
              <a:rPr lang="en-US" dirty="0" smtClean="0"/>
              <a:t>Identify potential dialect definitions for unknown concepts</a:t>
            </a:r>
          </a:p>
          <a:p>
            <a:r>
              <a:rPr lang="en-US" dirty="0" smtClean="0"/>
              <a:t>Combine multiple results from the evaluator and compare concept frequency across collections and dialects.</a:t>
            </a:r>
          </a:p>
          <a:p>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11</a:t>
            </a:fld>
            <a:endParaRPr lang="en-US" altLang="en-US"/>
          </a:p>
        </p:txBody>
      </p:sp>
    </p:spTree>
    <p:extLst>
      <p:ext uri="{BB962C8B-B14F-4D97-AF65-F5344CB8AC3E}">
        <p14:creationId xmlns:p14="http://schemas.microsoft.com/office/powerpoint/2010/main" val="7525618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12</a:t>
            </a:fld>
            <a:endParaRPr lang="en-US" altLang="en-US"/>
          </a:p>
        </p:txBody>
      </p:sp>
      <p:sp>
        <p:nvSpPr>
          <p:cNvPr id="8" name="TextBox 7"/>
          <p:cNvSpPr txBox="1"/>
          <p:nvPr/>
        </p:nvSpPr>
        <p:spPr>
          <a:xfrm>
            <a:off x="4572000" y="3429000"/>
            <a:ext cx="2971800" cy="707886"/>
          </a:xfrm>
          <a:prstGeom prst="rect">
            <a:avLst/>
          </a:prstGeom>
          <a:noFill/>
        </p:spPr>
        <p:txBody>
          <a:bodyPr wrap="square" rtlCol="0">
            <a:spAutoFit/>
          </a:bodyPr>
          <a:lstStyle/>
          <a:p>
            <a:r>
              <a:rPr lang="en-US" sz="4000" dirty="0">
                <a:solidFill>
                  <a:schemeClr val="bg1"/>
                </a:solidFill>
              </a:rPr>
              <a:t>Thank you!</a:t>
            </a:r>
            <a:endParaRPr lang="en-US" sz="40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914400"/>
            <a:ext cx="7519080" cy="5638276"/>
          </a:xfrm>
          <a:prstGeom prst="rect">
            <a:avLst/>
          </a:prstGeom>
        </p:spPr>
      </p:pic>
      <p:sp>
        <p:nvSpPr>
          <p:cNvPr id="10" name="TextBox 9"/>
          <p:cNvSpPr txBox="1"/>
          <p:nvPr/>
        </p:nvSpPr>
        <p:spPr>
          <a:xfrm>
            <a:off x="2743200" y="4876801"/>
            <a:ext cx="2590800" cy="584775"/>
          </a:xfrm>
          <a:prstGeom prst="rect">
            <a:avLst/>
          </a:prstGeom>
          <a:noFill/>
        </p:spPr>
        <p:txBody>
          <a:bodyPr wrap="square" rtlCol="0">
            <a:spAutoFit/>
          </a:bodyPr>
          <a:lstStyle/>
          <a:p>
            <a:r>
              <a:rPr lang="en-US" sz="3200"/>
              <a:t>Thank You!</a:t>
            </a:r>
            <a:endParaRPr lang="en-US" sz="3200"/>
          </a:p>
        </p:txBody>
      </p:sp>
    </p:spTree>
    <p:extLst>
      <p:ext uri="{BB962C8B-B14F-4D97-AF65-F5344CB8AC3E}">
        <p14:creationId xmlns:p14="http://schemas.microsoft.com/office/powerpoint/2010/main" val="103798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8229600" cy="762000"/>
          </a:xfrm>
        </p:spPr>
        <p:txBody>
          <a:bodyPr/>
          <a:lstStyle/>
          <a:p>
            <a:r>
              <a:rPr lang="en-US" dirty="0" smtClean="0"/>
              <a:t>Overview</a:t>
            </a:r>
            <a:endParaRPr lang="en-US" sz="2000"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dirty="0"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a:t>
            </a:fld>
            <a:endParaRPr lang="en-US" altLang="en-US"/>
          </a:p>
        </p:txBody>
      </p:sp>
      <p:sp>
        <p:nvSpPr>
          <p:cNvPr id="3" name="TextBox 2"/>
          <p:cNvSpPr txBox="1"/>
          <p:nvPr/>
        </p:nvSpPr>
        <p:spPr>
          <a:xfrm>
            <a:off x="1981200" y="1524000"/>
            <a:ext cx="8610600" cy="1754326"/>
          </a:xfrm>
          <a:prstGeom prst="rect">
            <a:avLst/>
          </a:prstGeom>
          <a:noFill/>
        </p:spPr>
        <p:txBody>
          <a:bodyPr wrap="square" rtlCol="0">
            <a:spAutoFit/>
          </a:bodyPr>
          <a:lstStyle/>
          <a:p>
            <a:r>
              <a:rPr lang="en-US" dirty="0" smtClean="0"/>
              <a:t>Welcome to the second MILE. In this summer’s lab, we’ll use Anaconda to provide a scientific data computing platform to employ Python 3.6 and BASH to create a package from your own metadata, upload it to an evaluator Web Service, and receive comma separated values that can be used in a variety of analyses, including the Recommendations Analysis Dashboard we learned how to use in the </a:t>
            </a:r>
            <a:r>
              <a:rPr lang="en-US" dirty="0"/>
              <a:t>f</a:t>
            </a:r>
            <a:r>
              <a:rPr lang="en-US" dirty="0" smtClean="0"/>
              <a:t>irst MILE, last year in Raleigh, NC.</a:t>
            </a:r>
          </a:p>
        </p:txBody>
      </p:sp>
      <p:sp>
        <p:nvSpPr>
          <p:cNvPr id="9" name="TextBox 8"/>
          <p:cNvSpPr txBox="1"/>
          <p:nvPr/>
        </p:nvSpPr>
        <p:spPr>
          <a:xfrm>
            <a:off x="2984501" y="4165600"/>
            <a:ext cx="6015429" cy="369332"/>
          </a:xfrm>
          <a:prstGeom prst="rect">
            <a:avLst/>
          </a:prstGeom>
          <a:noFill/>
        </p:spPr>
        <p:txBody>
          <a:bodyPr wrap="none" rtlCol="0">
            <a:spAutoFit/>
          </a:bodyPr>
          <a:lstStyle/>
          <a:p>
            <a:r>
              <a:rPr lang="en-US" dirty="0" smtClean="0"/>
              <a:t>Let’s begin. Go to </a:t>
            </a:r>
            <a:r>
              <a:rPr lang="en-US" dirty="0" smtClean="0">
                <a:hlinkClick r:id="rId3"/>
              </a:rPr>
              <a:t>http://github.com/scgordon/MILE2/wiki</a:t>
            </a:r>
            <a:r>
              <a:rPr lang="en-US" dirty="0" smtClean="0"/>
              <a:t> </a:t>
            </a:r>
            <a:endParaRPr lang="en-US" dirty="0"/>
          </a:p>
        </p:txBody>
      </p:sp>
    </p:spTree>
    <p:extLst>
      <p:ext uri="{BB962C8B-B14F-4D97-AF65-F5344CB8AC3E}">
        <p14:creationId xmlns:p14="http://schemas.microsoft.com/office/powerpoint/2010/main" val="1890053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MILE2 Wiki</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2</a:t>
            </a:fld>
            <a:endParaRPr lang="en-US" altLang="en-US"/>
          </a:p>
        </p:txBody>
      </p:sp>
    </p:spTree>
    <p:extLst>
      <p:ext uri="{BB962C8B-B14F-4D97-AF65-F5344CB8AC3E}">
        <p14:creationId xmlns:p14="http://schemas.microsoft.com/office/powerpoint/2010/main" val="1733953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Anaconda with Python </a:t>
            </a:r>
            <a:r>
              <a:rPr lang="en-US" dirty="0" smtClean="0"/>
              <a:t>3.6</a:t>
            </a:r>
            <a:endParaRPr lang="en-US" dirty="0"/>
          </a:p>
        </p:txBody>
      </p:sp>
      <p:sp>
        <p:nvSpPr>
          <p:cNvPr id="3" name="Text Placeholder 2"/>
          <p:cNvSpPr>
            <a:spLocks noGrp="1"/>
          </p:cNvSpPr>
          <p:nvPr>
            <p:ph type="body" idx="1"/>
          </p:nvPr>
        </p:nvSpPr>
        <p:spPr/>
        <p:txBody>
          <a:bodyPr/>
          <a:lstStyle/>
          <a:p>
            <a:r>
              <a:rPr lang="en-US" dirty="0" smtClean="0"/>
              <a:t>Go to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3</a:t>
            </a:fld>
            <a:endParaRPr lang="en-US" altLang="en-US"/>
          </a:p>
        </p:txBody>
      </p:sp>
    </p:spTree>
    <p:extLst>
      <p:ext uri="{BB962C8B-B14F-4D97-AF65-F5344CB8AC3E}">
        <p14:creationId xmlns:p14="http://schemas.microsoft.com/office/powerpoint/2010/main" val="364021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the MILE2 GitHub </a:t>
            </a:r>
            <a:r>
              <a:rPr lang="en-US" dirty="0" smtClean="0"/>
              <a:t>Directory</a:t>
            </a:r>
            <a:endParaRPr lang="en-US" dirty="0"/>
          </a:p>
        </p:txBody>
      </p:sp>
      <p:sp>
        <p:nvSpPr>
          <p:cNvPr id="3" name="Text Placeholder 2"/>
          <p:cNvSpPr>
            <a:spLocks noGrp="1"/>
          </p:cNvSpPr>
          <p:nvPr>
            <p:ph type="body" idx="1"/>
          </p:nvPr>
        </p:nvSpPr>
        <p:spPr>
          <a:xfrm>
            <a:off x="1524000" y="990601"/>
            <a:ext cx="9144000" cy="4525963"/>
          </a:xfrm>
        </p:spPr>
        <p:txBody>
          <a:bodyPr/>
          <a:lstStyle/>
          <a:p>
            <a:r>
              <a:rPr lang="en-US" dirty="0" smtClean="0"/>
              <a:t>The quickest way is to download the zip file of the directory, then unzip it. Your default download location </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4</a:t>
            </a:fld>
            <a:endParaRPr lang="en-US" alt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2666"/>
          <a:stretch/>
        </p:blipFill>
        <p:spPr>
          <a:xfrm>
            <a:off x="1524000" y="2133600"/>
            <a:ext cx="9144000" cy="4419600"/>
          </a:xfrm>
          <a:prstGeom prst="rect">
            <a:avLst/>
          </a:prstGeom>
        </p:spPr>
      </p:pic>
      <p:sp>
        <p:nvSpPr>
          <p:cNvPr id="8" name="Frame 7"/>
          <p:cNvSpPr/>
          <p:nvPr/>
        </p:nvSpPr>
        <p:spPr bwMode="auto">
          <a:xfrm>
            <a:off x="8229600" y="5867401"/>
            <a:ext cx="1524000" cy="533399"/>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eaLnBrk="1" hangingPunct="1"/>
            <a:endParaRPr lang="en-US" sz="2400">
              <a:latin typeface="Times New Roman" pitchFamily="18" charset="0"/>
            </a:endParaRPr>
          </a:p>
        </p:txBody>
      </p:sp>
      <p:pic>
        <p:nvPicPr>
          <p:cNvPr id="9" name="Picture 8"/>
          <p:cNvPicPr>
            <a:picLocks noChangeAspect="1"/>
          </p:cNvPicPr>
          <p:nvPr/>
        </p:nvPicPr>
        <p:blipFill>
          <a:blip r:embed="rId3"/>
          <a:stretch>
            <a:fillRect/>
          </a:stretch>
        </p:blipFill>
        <p:spPr>
          <a:xfrm>
            <a:off x="9105900" y="4932363"/>
            <a:ext cx="584200" cy="584200"/>
          </a:xfrm>
          <a:prstGeom prst="rect">
            <a:avLst/>
          </a:prstGeom>
        </p:spPr>
      </p:pic>
    </p:spTree>
    <p:extLst>
      <p:ext uri="{BB962C8B-B14F-4D97-AF65-F5344CB8AC3E}">
        <p14:creationId xmlns:p14="http://schemas.microsoft.com/office/powerpoint/2010/main" val="207857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Anaconda with Python </a:t>
            </a:r>
            <a:r>
              <a:rPr lang="en-US" dirty="0" smtClean="0"/>
              <a:t>3.6</a:t>
            </a:r>
            <a:endParaRPr lang="en-US" dirty="0"/>
          </a:p>
        </p:txBody>
      </p:sp>
      <p:sp>
        <p:nvSpPr>
          <p:cNvPr id="3" name="Text Placeholder 2"/>
          <p:cNvSpPr>
            <a:spLocks noGrp="1"/>
          </p:cNvSpPr>
          <p:nvPr>
            <p:ph type="body" idx="1"/>
          </p:nvPr>
        </p:nvSpPr>
        <p:spPr/>
        <p:txBody>
          <a:bodyPr/>
          <a:lstStyle/>
          <a:p>
            <a:r>
              <a:rPr lang="en-US" dirty="0" smtClean="0"/>
              <a:t>Go to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5</a:t>
            </a:fld>
            <a:endParaRPr lang="en-US" altLang="en-US"/>
          </a:p>
        </p:txBody>
      </p:sp>
    </p:spTree>
    <p:extLst>
      <p:ext uri="{BB962C8B-B14F-4D97-AF65-F5344CB8AC3E}">
        <p14:creationId xmlns:p14="http://schemas.microsoft.com/office/powerpoint/2010/main" val="1240132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10058400" cy="762000"/>
          </a:xfrm>
        </p:spPr>
        <p:txBody>
          <a:bodyPr/>
          <a:lstStyle/>
          <a:p>
            <a:r>
              <a:rPr lang="en-US" dirty="0" smtClean="0"/>
              <a:t>Initialize our open data scientific </a:t>
            </a:r>
            <a:r>
              <a:rPr lang="en-US" smtClean="0"/>
              <a:t>computing platform</a:t>
            </a:r>
            <a:endParaRPr lang="en-US"/>
          </a:p>
        </p:txBody>
      </p:sp>
      <p:sp>
        <p:nvSpPr>
          <p:cNvPr id="3" name="Text Placeholder 2"/>
          <p:cNvSpPr>
            <a:spLocks noGrp="1"/>
          </p:cNvSpPr>
          <p:nvPr>
            <p:ph type="body" idx="1"/>
          </p:nvPr>
        </p:nvSpPr>
        <p:spPr>
          <a:xfrm>
            <a:off x="609600" y="1600201"/>
            <a:ext cx="10972800" cy="1981199"/>
          </a:xfrm>
        </p:spPr>
        <p:txBody>
          <a:bodyPr/>
          <a:lstStyle/>
          <a:p>
            <a:r>
              <a:rPr lang="en-US" dirty="0" smtClean="0"/>
              <a:t>Once you’ve started Anaconda, select </a:t>
            </a:r>
            <a:r>
              <a:rPr lang="en-US" dirty="0" err="1" smtClean="0"/>
              <a:t>Jupyter</a:t>
            </a:r>
            <a:r>
              <a:rPr lang="en-US" dirty="0" smtClean="0"/>
              <a:t> Notebooks, and navigate to the MILE2 directory.</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6</a:t>
            </a:fld>
            <a:endParaRPr lang="en-US" altLang="en-US"/>
          </a:p>
        </p:txBody>
      </p:sp>
      <p:sp>
        <p:nvSpPr>
          <p:cNvPr id="7" name="TextBox 6"/>
          <p:cNvSpPr txBox="1"/>
          <p:nvPr/>
        </p:nvSpPr>
        <p:spPr>
          <a:xfrm>
            <a:off x="609600" y="3733800"/>
            <a:ext cx="10668000" cy="1231106"/>
          </a:xfrm>
          <a:prstGeom prst="rect">
            <a:avLst/>
          </a:prstGeom>
          <a:noFill/>
        </p:spPr>
        <p:txBody>
          <a:bodyPr wrap="square" rtlCol="0">
            <a:spAutoFit/>
          </a:bodyPr>
          <a:lstStyle/>
          <a:p>
            <a:pPr marL="457200" indent="-457200">
              <a:buFont typeface="Arial" charset="0"/>
              <a:buChar char="•"/>
            </a:pPr>
            <a:r>
              <a:rPr lang="en-US" sz="2800" dirty="0"/>
              <a:t>Select Metadata2Data.ipynb to start the notebook that prepares metadata to be bundled and uploaded to the evaluator.</a:t>
            </a:r>
          </a:p>
          <a:p>
            <a:endParaRPr lang="en-US" dirty="0"/>
          </a:p>
        </p:txBody>
      </p:sp>
    </p:spTree>
    <p:extLst>
      <p:ext uri="{BB962C8B-B14F-4D97-AF65-F5344CB8AC3E}">
        <p14:creationId xmlns:p14="http://schemas.microsoft.com/office/powerpoint/2010/main" val="1641080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Disclaimer</a:t>
            </a:r>
            <a:endParaRPr lang="en-US" dirty="0"/>
          </a:p>
        </p:txBody>
      </p:sp>
      <p:sp>
        <p:nvSpPr>
          <p:cNvPr id="3" name="Text Placeholder 2"/>
          <p:cNvSpPr>
            <a:spLocks noGrp="1"/>
          </p:cNvSpPr>
          <p:nvPr>
            <p:ph type="body" idx="1"/>
          </p:nvPr>
        </p:nvSpPr>
        <p:spPr>
          <a:xfrm>
            <a:off x="88900" y="1562100"/>
            <a:ext cx="3721100" cy="3619500"/>
          </a:xfrm>
        </p:spPr>
        <p:txBody>
          <a:bodyPr/>
          <a:lstStyle/>
          <a:p>
            <a:pPr marL="0" indent="0">
              <a:buNone/>
            </a:pPr>
            <a:r>
              <a:rPr lang="en-US" dirty="0" smtClean="0"/>
              <a:t>I am not a computer scientist.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7</a:t>
            </a:fld>
            <a:endParaRPr lang="en-US" altLang="en-US"/>
          </a:p>
        </p:txBody>
      </p:sp>
      <p:pic>
        <p:nvPicPr>
          <p:cNvPr id="8" name="Picture 7"/>
          <p:cNvPicPr>
            <a:picLocks noChangeAspect="1"/>
          </p:cNvPicPr>
          <p:nvPr/>
        </p:nvPicPr>
        <p:blipFill rotWithShape="1">
          <a:blip r:embed="rId3"/>
          <a:srcRect t="4104" b="11079"/>
          <a:stretch/>
        </p:blipFill>
        <p:spPr>
          <a:xfrm>
            <a:off x="4114800" y="933908"/>
            <a:ext cx="7848600" cy="5162092"/>
          </a:xfrm>
          <a:prstGeom prst="rect">
            <a:avLst/>
          </a:prstGeom>
        </p:spPr>
      </p:pic>
      <p:sp>
        <p:nvSpPr>
          <p:cNvPr id="9" name="Rectangle 8"/>
          <p:cNvSpPr/>
          <p:nvPr/>
        </p:nvSpPr>
        <p:spPr>
          <a:xfrm>
            <a:off x="2286000" y="6091536"/>
            <a:ext cx="7874000" cy="461665"/>
          </a:xfrm>
          <a:prstGeom prst="rect">
            <a:avLst/>
          </a:prstGeom>
        </p:spPr>
        <p:txBody>
          <a:bodyPr wrap="square">
            <a:spAutoFit/>
          </a:bodyPr>
          <a:lstStyle/>
          <a:p>
            <a:r>
              <a:rPr lang="en-US" sz="1200" dirty="0"/>
              <a:t>NASA. (Unknown date). </a:t>
            </a:r>
            <a:r>
              <a:rPr lang="en-US" sz="1200" i="1" dirty="0"/>
              <a:t>Margaret Hamilton, lead Apollo flight software engineer, in the Apollo Command Module.</a:t>
            </a:r>
            <a:r>
              <a:rPr lang="en-US" sz="1200" dirty="0"/>
              <a:t> </a:t>
            </a:r>
          </a:p>
          <a:p>
            <a:r>
              <a:rPr lang="en-US" sz="1200" dirty="0"/>
              <a:t>Retrieved from https://</a:t>
            </a:r>
            <a:r>
              <a:rPr lang="en-US" sz="1200" dirty="0" err="1"/>
              <a:t>commons.wikimedia.org</a:t>
            </a:r>
            <a:r>
              <a:rPr lang="en-US" sz="1200" dirty="0"/>
              <a:t>/wiki/</a:t>
            </a:r>
            <a:r>
              <a:rPr lang="en-US" sz="1200" dirty="0" err="1"/>
              <a:t>File:Margaret_Hamilton_in_action.jpg</a:t>
            </a:r>
            <a:endParaRPr lang="en-US" sz="1200" dirty="0"/>
          </a:p>
        </p:txBody>
      </p:sp>
    </p:spTree>
    <p:extLst>
      <p:ext uri="{BB962C8B-B14F-4D97-AF65-F5344CB8AC3E}">
        <p14:creationId xmlns:p14="http://schemas.microsoft.com/office/powerpoint/2010/main" val="316349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so this is a Spaghetti Western</a:t>
            </a:r>
            <a:endParaRPr lang="en-US" dirty="0"/>
          </a:p>
        </p:txBody>
      </p:sp>
      <p:pic>
        <p:nvPicPr>
          <p:cNvPr id="7" name="Picture 6"/>
          <p:cNvPicPr>
            <a:picLocks noChangeAspect="1"/>
          </p:cNvPicPr>
          <p:nvPr/>
        </p:nvPicPr>
        <p:blipFill>
          <a:blip r:embed="rId2"/>
          <a:stretch>
            <a:fillRect/>
          </a:stretch>
        </p:blipFill>
        <p:spPr>
          <a:xfrm>
            <a:off x="914400" y="891183"/>
            <a:ext cx="10312400" cy="5075634"/>
          </a:xfrm>
          <a:prstGeom prst="rect">
            <a:avLst/>
          </a:prstGeom>
        </p:spPr>
      </p:pic>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8</a:t>
            </a:fld>
            <a:endParaRPr lang="en-US" altLang="en-US"/>
          </a:p>
        </p:txBody>
      </p:sp>
      <p:sp>
        <p:nvSpPr>
          <p:cNvPr id="9" name="TextBox 8"/>
          <p:cNvSpPr txBox="1"/>
          <p:nvPr/>
        </p:nvSpPr>
        <p:spPr>
          <a:xfrm>
            <a:off x="3200400" y="6005036"/>
            <a:ext cx="6437532" cy="738664"/>
          </a:xfrm>
          <a:prstGeom prst="rect">
            <a:avLst/>
          </a:prstGeom>
          <a:noFill/>
        </p:spPr>
        <p:txBody>
          <a:bodyPr wrap="none" rtlCol="0">
            <a:spAutoFit/>
          </a:bodyPr>
          <a:lstStyle/>
          <a:p>
            <a:r>
              <a:rPr lang="en-US" sz="1200" dirty="0" err="1"/>
              <a:t>Gefangenen</a:t>
            </a:r>
            <a:r>
              <a:rPr lang="en-US" sz="1200" dirty="0"/>
              <a:t>, R. (2007, February 27). Blondie. </a:t>
            </a:r>
          </a:p>
          <a:p>
            <a:r>
              <a:rPr lang="en-US" sz="1200" dirty="0"/>
              <a:t>Retrieved July 18, 2017, from https://c1.staticflickr.com/1/177/403475732_65dc0af0d0_b.jpg</a:t>
            </a:r>
          </a:p>
          <a:p>
            <a:endParaRPr lang="en-US" dirty="0"/>
          </a:p>
        </p:txBody>
      </p:sp>
    </p:spTree>
    <p:extLst>
      <p:ext uri="{BB962C8B-B14F-4D97-AF65-F5344CB8AC3E}">
        <p14:creationId xmlns:p14="http://schemas.microsoft.com/office/powerpoint/2010/main" val="1566649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104609</TotalTime>
  <Words>489</Words>
  <Application>Microsoft Macintosh PowerPoint</Application>
  <PresentationFormat>Widescreen</PresentationFormat>
  <Paragraphs>78</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ＭＳ Ｐゴシック</vt:lpstr>
      <vt:lpstr>Symbol</vt:lpstr>
      <vt:lpstr>Times New Roman</vt:lpstr>
      <vt:lpstr>Arial</vt:lpstr>
      <vt:lpstr>1_Presentation on product or service</vt:lpstr>
      <vt:lpstr>Second Metadata Improvement Lab at ESIP:  Leveraging Jupyter in Anaconda and Web Services for user initiated metadata evaluation </vt:lpstr>
      <vt:lpstr>Overview</vt:lpstr>
      <vt:lpstr>MILE2 Wiki</vt:lpstr>
      <vt:lpstr>Download Anaconda with Python 3.6</vt:lpstr>
      <vt:lpstr>Download the MILE2 GitHub Directory</vt:lpstr>
      <vt:lpstr>Install Anaconda with Python 3.6</vt:lpstr>
      <vt:lpstr>Initialize our open data scientific computing platform</vt:lpstr>
      <vt:lpstr>A Quick Disclaimer</vt:lpstr>
      <vt:lpstr>Oh, so this is a Spaghetti Western</vt:lpstr>
      <vt:lpstr>Well, get along little doggies</vt:lpstr>
      <vt:lpstr>PowerPoint Presentation</vt:lpstr>
      <vt:lpstr>Types of Analysis you can try today</vt:lpstr>
      <vt:lpstr>Questions?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347</cp:revision>
  <cp:lastPrinted>2016-10-18T23:23:39Z</cp:lastPrinted>
  <dcterms:created xsi:type="dcterms:W3CDTF">2015-12-22T20:11:01Z</dcterms:created>
  <dcterms:modified xsi:type="dcterms:W3CDTF">2017-07-19T21:33:55Z</dcterms:modified>
</cp:coreProperties>
</file>